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Pretendard Bold" panose="020B0600000101010101" charset="-127"/>
      <p:bold r:id="rId36"/>
    </p:embeddedFont>
    <p:embeddedFont>
      <p:font typeface="Pretendard ExtraBold" panose="020B0600000101010101" charset="-127"/>
      <p:bold r:id="rId37"/>
    </p:embeddedFont>
    <p:embeddedFont>
      <p:font typeface="Pretendard Medium" panose="020B0600000101010101" charset="-127"/>
      <p:bold r:id="rId38"/>
    </p:embeddedFont>
    <p:embeddedFont>
      <p:font typeface="Pretendard SemiBold" panose="020B0600000101010101" charset="-127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hakra Petch SemiBold" panose="020B0600000101010101" charset="-34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2.png"/><Relationship Id="rId21" Type="http://schemas.openxmlformats.org/officeDocument/2006/relationships/image" Target="../media/image9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09.png"/><Relationship Id="rId3" Type="http://schemas.openxmlformats.org/officeDocument/2006/relationships/image" Target="../media/image2.png"/><Relationship Id="rId21" Type="http://schemas.openxmlformats.org/officeDocument/2006/relationships/image" Target="../media/image10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11.png"/><Relationship Id="rId10" Type="http://schemas.openxmlformats.org/officeDocument/2006/relationships/image" Target="../media/image9.png"/><Relationship Id="rId19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7.png"/><Relationship Id="rId27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15.png"/><Relationship Id="rId3" Type="http://schemas.openxmlformats.org/officeDocument/2006/relationships/image" Target="../media/image2.png"/><Relationship Id="rId21" Type="http://schemas.openxmlformats.org/officeDocument/2006/relationships/image" Target="../media/image11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13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17.png"/><Relationship Id="rId10" Type="http://schemas.openxmlformats.org/officeDocument/2006/relationships/image" Target="../media/image9.png"/><Relationship Id="rId19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22.png"/><Relationship Id="rId3" Type="http://schemas.openxmlformats.org/officeDocument/2006/relationships/image" Target="../media/image2.png"/><Relationship Id="rId21" Type="http://schemas.openxmlformats.org/officeDocument/2006/relationships/image" Target="../media/image1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24.png"/><Relationship Id="rId10" Type="http://schemas.openxmlformats.org/officeDocument/2006/relationships/image" Target="../media/image9.png"/><Relationship Id="rId19" Type="http://schemas.openxmlformats.org/officeDocument/2006/relationships/image" Target="../media/image1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21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3" Type="http://schemas.openxmlformats.org/officeDocument/2006/relationships/image" Target="../media/image2.png"/><Relationship Id="rId21" Type="http://schemas.openxmlformats.org/officeDocument/2006/relationships/image" Target="../media/image12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12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30.png"/><Relationship Id="rId26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10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29.png"/><Relationship Id="rId25" Type="http://schemas.openxmlformats.org/officeDocument/2006/relationships/image" Target="../media/image133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3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99.png"/><Relationship Id="rId28" Type="http://schemas.openxmlformats.org/officeDocument/2006/relationships/image" Target="../media/image135.png"/><Relationship Id="rId10" Type="http://schemas.openxmlformats.org/officeDocument/2006/relationships/image" Target="../media/image9.png"/><Relationship Id="rId19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8.png"/><Relationship Id="rId27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3" Type="http://schemas.openxmlformats.org/officeDocument/2006/relationships/image" Target="../media/image2.png"/><Relationship Id="rId21" Type="http://schemas.openxmlformats.org/officeDocument/2006/relationships/image" Target="../media/image13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1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3" Type="http://schemas.openxmlformats.org/officeDocument/2006/relationships/image" Target="../media/image2.png"/><Relationship Id="rId21" Type="http://schemas.openxmlformats.org/officeDocument/2006/relationships/image" Target="../media/image10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13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46.png"/><Relationship Id="rId3" Type="http://schemas.openxmlformats.org/officeDocument/2006/relationships/image" Target="../media/image2.png"/><Relationship Id="rId21" Type="http://schemas.openxmlformats.org/officeDocument/2006/relationships/image" Target="../media/image14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41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45.png"/><Relationship Id="rId32" Type="http://schemas.openxmlformats.org/officeDocument/2006/relationships/image" Target="../media/image9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44.png"/><Relationship Id="rId28" Type="http://schemas.openxmlformats.org/officeDocument/2006/relationships/image" Target="../media/image98.png"/><Relationship Id="rId10" Type="http://schemas.openxmlformats.org/officeDocument/2006/relationships/image" Target="../media/image9.png"/><Relationship Id="rId19" Type="http://schemas.openxmlformats.org/officeDocument/2006/relationships/image" Target="../media/image140.png"/><Relationship Id="rId31" Type="http://schemas.openxmlformats.org/officeDocument/2006/relationships/image" Target="../media/image14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43.png"/><Relationship Id="rId27" Type="http://schemas.openxmlformats.org/officeDocument/2006/relationships/image" Target="../media/image97.png"/><Relationship Id="rId30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52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34.png"/><Relationship Id="rId10" Type="http://schemas.openxmlformats.org/officeDocument/2006/relationships/image" Target="../media/image9.png"/><Relationship Id="rId19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9.png"/><Relationship Id="rId10" Type="http://schemas.openxmlformats.org/officeDocument/2006/relationships/image" Target="../media/image3.png"/><Relationship Id="rId19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52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34.png"/><Relationship Id="rId10" Type="http://schemas.openxmlformats.org/officeDocument/2006/relationships/image" Target="../media/image9.png"/><Relationship Id="rId19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52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34.png"/><Relationship Id="rId10" Type="http://schemas.openxmlformats.org/officeDocument/2006/relationships/image" Target="../media/image9.png"/><Relationship Id="rId19" Type="http://schemas.openxmlformats.org/officeDocument/2006/relationships/image" Target="../media/image1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52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34.png"/><Relationship Id="rId10" Type="http://schemas.openxmlformats.org/officeDocument/2006/relationships/image" Target="../media/image9.png"/><Relationship Id="rId19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90.png"/><Relationship Id="rId26" Type="http://schemas.openxmlformats.org/officeDocument/2006/relationships/image" Target="../media/image152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9.png"/><Relationship Id="rId25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34.png"/><Relationship Id="rId10" Type="http://schemas.openxmlformats.org/officeDocument/2006/relationships/image" Target="../media/image9.png"/><Relationship Id="rId19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1.png"/><Relationship Id="rId27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1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9.png"/><Relationship Id="rId2" Type="http://schemas.openxmlformats.org/officeDocument/2006/relationships/image" Target="../media/image50.png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6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63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32" Type="http://schemas.openxmlformats.org/officeDocument/2006/relationships/image" Target="../media/image18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1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Relationship Id="rId30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32" Type="http://schemas.openxmlformats.org/officeDocument/2006/relationships/image" Target="../media/image18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184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1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190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1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195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1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00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20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4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05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10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2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15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2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32" Type="http://schemas.openxmlformats.org/officeDocument/2006/relationships/image" Target="../media/image2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20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31" Type="http://schemas.openxmlformats.org/officeDocument/2006/relationships/image" Target="../media/image2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3.png"/><Relationship Id="rId28" Type="http://schemas.openxmlformats.org/officeDocument/2006/relationships/image" Target="../media/image225.png"/><Relationship Id="rId10" Type="http://schemas.openxmlformats.org/officeDocument/2006/relationships/image" Target="../media/image9.png"/><Relationship Id="rId19" Type="http://schemas.openxmlformats.org/officeDocument/2006/relationships/image" Target="../media/image1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2.png"/><Relationship Id="rId27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6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2.png"/><Relationship Id="rId21" Type="http://schemas.openxmlformats.org/officeDocument/2006/relationships/image" Target="../media/image5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5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9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53.png"/><Relationship Id="rId26" Type="http://schemas.openxmlformats.org/officeDocument/2006/relationships/image" Target="../media/image76.png"/><Relationship Id="rId21" Type="http://schemas.openxmlformats.org/officeDocument/2006/relationships/image" Target="../media/image72.png"/><Relationship Id="rId34" Type="http://schemas.openxmlformats.org/officeDocument/2006/relationships/image" Target="../media/image8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0.png"/><Relationship Id="rId25" Type="http://schemas.openxmlformats.org/officeDocument/2006/relationships/image" Target="../media/image64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2" Type="http://schemas.openxmlformats.org/officeDocument/2006/relationships/image" Target="../media/image50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9.png"/><Relationship Id="rId19" Type="http://schemas.openxmlformats.org/officeDocument/2006/relationships/image" Target="../media/image54.png"/><Relationship Id="rId31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9486900"/>
            <a:ext cx="173736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6299200"/>
            <a:ext cx="91948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79400" y="6413500"/>
            <a:ext cx="457200" cy="44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3131800" y="6489700"/>
            <a:ext cx="152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28700" y="6959600"/>
            <a:ext cx="5461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1700" y="4394200"/>
            <a:ext cx="7137400" cy="163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43400" y="3606800"/>
            <a:ext cx="3035300" cy="558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18000" y="36449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화면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구현을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위한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40100" y="4406900"/>
            <a:ext cx="13195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500" b="0" i="0" u="none" strike="noStrike" spc="200">
                <a:solidFill>
                  <a:srgbClr val="7A2D1B"/>
                </a:solidFill>
                <a:ea typeface="Pretendard Bold"/>
              </a:rPr>
              <a:t>웹페이지</a:t>
            </a:r>
            <a:r>
              <a:rPr lang="en-US" sz="8500" b="0" i="0" u="none" strike="noStrike" spc="2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8500" b="0" i="0" u="none" strike="noStrike" spc="200">
                <a:solidFill>
                  <a:srgbClr val="7A2D1B"/>
                </a:solidFill>
                <a:ea typeface="Pretendard Bold"/>
              </a:rPr>
              <a:t>쇼핑몰</a:t>
            </a:r>
            <a:r>
              <a:rPr lang="en-US" sz="8500" b="0" i="0" u="none" strike="noStrike" spc="200">
                <a:solidFill>
                  <a:srgbClr val="444444"/>
                </a:solidFill>
                <a:latin typeface="Pretendard Bold"/>
              </a:rPr>
              <a:t> </a:t>
            </a:r>
            <a:r>
              <a:rPr lang="ko-KR" sz="8500" b="0" i="0" u="none" strike="noStrike">
                <a:solidFill>
                  <a:srgbClr val="595959"/>
                </a:solidFill>
                <a:ea typeface="Pretendard Bold"/>
              </a:rPr>
              <a:t>스타일가이드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38700" y="6426200"/>
            <a:ext cx="5359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300">
                <a:solidFill>
                  <a:srgbClr val="A0694A"/>
                </a:solidFill>
                <a:ea typeface="Chakra Petch SemiBold"/>
              </a:rPr>
              <a:t>팀원</a:t>
            </a:r>
            <a:r>
              <a:rPr lang="en-US" sz="2200" b="0" i="0" u="none" strike="noStrike" spc="300">
                <a:solidFill>
                  <a:srgbClr val="A0694A"/>
                </a:solidFill>
                <a:latin typeface="Chakra Petch SemiBold"/>
              </a:rPr>
              <a:t>  :  </a:t>
            </a:r>
            <a:r>
              <a:rPr lang="ko-KR" sz="2200" b="0" i="0" u="none" strike="noStrike" spc="300">
                <a:solidFill>
                  <a:srgbClr val="A0694A"/>
                </a:solidFill>
                <a:ea typeface="Chakra Petch SemiBold"/>
              </a:rPr>
              <a:t>윤태현</a:t>
            </a:r>
            <a:r>
              <a:rPr lang="en-US" sz="2200" b="0" i="0" u="none" strike="noStrike" spc="300">
                <a:solidFill>
                  <a:srgbClr val="A0694A"/>
                </a:solidFill>
                <a:latin typeface="Chakra Petch SemiBold"/>
              </a:rPr>
              <a:t>, </a:t>
            </a:r>
            <a:r>
              <a:rPr lang="ko-KR" sz="2200" b="0" i="0" u="none" strike="noStrike" spc="300">
                <a:solidFill>
                  <a:srgbClr val="A0694A"/>
                </a:solidFill>
                <a:ea typeface="Chakra Petch SemiBold"/>
              </a:rPr>
              <a:t>이수현</a:t>
            </a:r>
            <a:r>
              <a:rPr lang="en-US" sz="2200" b="0" i="0" u="none" strike="noStrike" spc="300">
                <a:solidFill>
                  <a:srgbClr val="A0694A"/>
                </a:solidFill>
                <a:latin typeface="Chakra Petch SemiBold"/>
              </a:rPr>
              <a:t>, </a:t>
            </a:r>
            <a:r>
              <a:rPr lang="ko-KR" sz="2200" b="0" i="0" u="none" strike="noStrike" spc="300">
                <a:solidFill>
                  <a:srgbClr val="A0694A"/>
                </a:solidFill>
                <a:ea typeface="Chakra Petch SemiBold"/>
              </a:rPr>
              <a:t>최승호</a:t>
            </a:r>
            <a:r>
              <a:rPr lang="en-US" sz="2200" b="0" i="0" u="none" strike="noStrike" spc="300">
                <a:solidFill>
                  <a:srgbClr val="A0694A"/>
                </a:solidFill>
                <a:latin typeface="Chakra Petch SemiBold"/>
              </a:rPr>
              <a:t>, </a:t>
            </a:r>
            <a:r>
              <a:rPr lang="ko-KR" sz="2200" b="0" i="0" u="none" strike="noStrike" spc="300">
                <a:solidFill>
                  <a:srgbClr val="A0694A"/>
                </a:solidFill>
                <a:ea typeface="Chakra Petch SemiBold"/>
              </a:rPr>
              <a:t>최지원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300">
              <a:solidFill>
                <a:srgbClr val="A0694A"/>
              </a:solidFill>
              <a:ea typeface="Chakra Petch Semi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>
                <a:solidFill>
                  <a:srgbClr val="7A2D1B"/>
                </a:solidFill>
                <a:latin typeface="Pretendard ExtraBold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9601200"/>
            <a:ext cx="278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www.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코리아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IT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아카데미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.com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000" y="9601200"/>
            <a:ext cx="6654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작성일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2025.07.15     |     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버전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Ver_0.2   |   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기획자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윤태현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5400" y="1739900"/>
            <a:ext cx="2984500" cy="8216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메인페이지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32700" y="1930400"/>
            <a:ext cx="2997200" cy="1714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2600" y="2222500"/>
            <a:ext cx="304800" cy="88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5400" y="3644900"/>
            <a:ext cx="2997200" cy="1092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27900" y="3975100"/>
            <a:ext cx="304800" cy="88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47400" y="2057400"/>
            <a:ext cx="6604000" cy="238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47400" y="2057400"/>
            <a:ext cx="6604000" cy="5080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2331700" y="21209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모델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315700" y="3263900"/>
            <a:ext cx="58928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모델의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이벤트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3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좌우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방향으로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이동이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가능한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슬라이드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형식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[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자세히보기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]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하이퍼링크로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해당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이벤트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사이트로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이동이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가능하다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66500" y="27432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모델의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(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슬라이드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)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형식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19600" y="2146300"/>
            <a:ext cx="342900" cy="330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7233900" y="2209800"/>
            <a:ext cx="114300" cy="2032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900" y="3746500"/>
            <a:ext cx="6604000" cy="20955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3900" y="3746500"/>
            <a:ext cx="6604000" cy="5080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108200" y="38100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TOP BEST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54100" y="49403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TOP BEST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5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좌우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방향으로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이동이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가능한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슬라이드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형식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55700" y="44323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"TOP BEST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08800" y="3835400"/>
            <a:ext cx="342900" cy="330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7023100" y="3886200"/>
            <a:ext cx="114300" cy="203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45400" y="4737100"/>
            <a:ext cx="2997200" cy="2247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45400" y="6972300"/>
            <a:ext cx="2997200" cy="24003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9900" y="5511800"/>
            <a:ext cx="304800" cy="889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47400" y="5346700"/>
            <a:ext cx="6604000" cy="23876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47400" y="5346700"/>
            <a:ext cx="6604000" cy="508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12331700" y="54102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NEW 10%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315700" y="6553200"/>
            <a:ext cx="58928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NEW 10%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신상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상품들의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10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신상품들의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정가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할인금액을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하트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버튼을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통해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관심목록에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추가도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가능하다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366500" y="60325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"NEW 10%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19600" y="5435600"/>
            <a:ext cx="342900" cy="3302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7233900" y="5499100"/>
            <a:ext cx="114300" cy="2032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600" y="7302500"/>
            <a:ext cx="304800" cy="889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6600" y="7073900"/>
            <a:ext cx="6604000" cy="2451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6600" y="7073900"/>
            <a:ext cx="6604000" cy="508000"/>
          </a:xfrm>
          <a:prstGeom prst="rect">
            <a:avLst/>
          </a:prstGeom>
        </p:spPr>
      </p:pic>
      <p:sp>
        <p:nvSpPr>
          <p:cNvPr id="78" name="TextBox 78"/>
          <p:cNvSpPr txBox="1"/>
          <p:nvPr/>
        </p:nvSpPr>
        <p:spPr>
          <a:xfrm>
            <a:off x="2120900" y="71374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SALE 50%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66800" y="8305800"/>
            <a:ext cx="58928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SALE 50%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상품들의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10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세일하는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상품들의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정가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할인금액을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하트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버튼을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통해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목록에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추가도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가능하다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168400" y="77597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"SALE 50%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1500" y="7162800"/>
            <a:ext cx="342900" cy="3302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7035800" y="72263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7900" y="2844800"/>
            <a:ext cx="7061200" cy="4191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99400" y="3670300"/>
            <a:ext cx="3175000" cy="2844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74400" y="3771900"/>
            <a:ext cx="660400" cy="88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34800" y="3505200"/>
            <a:ext cx="5676900" cy="2070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34800" y="3505200"/>
            <a:ext cx="5676900" cy="5080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2661900" y="35560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99900" y="4737100"/>
            <a:ext cx="5435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리뷰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배송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컬러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사이즈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내용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표시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주문하기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관심목록등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49100" y="41910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992600" y="3581400"/>
            <a:ext cx="3429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106900" y="3644900"/>
            <a:ext cx="114300" cy="203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6375400" y="6705600"/>
            <a:ext cx="482600" cy="88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35600" y="3670300"/>
            <a:ext cx="2438400" cy="28448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98900" y="7010400"/>
            <a:ext cx="5676900" cy="17907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98900" y="7010400"/>
            <a:ext cx="5676900" cy="5080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4826000" y="70612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038600" y="82550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이미지를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슬라이드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형식으로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013200" y="76962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(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슬라이드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)"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56700" y="7086600"/>
            <a:ext cx="342900" cy="330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58300" y="71501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장바구니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7900" y="2959100"/>
            <a:ext cx="6172200" cy="5575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3810000"/>
            <a:ext cx="3860800" cy="11430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1700" y="3924300"/>
            <a:ext cx="6985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47500" y="3810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47500" y="3810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674600" y="3860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국내외배송상품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99900" y="5067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74500" y="4495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국내배송상품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해외배송상품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005300" y="3886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119600" y="3949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00900" y="4940300"/>
            <a:ext cx="3860800" cy="368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00900" y="5372100"/>
            <a:ext cx="3860800" cy="977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02400" y="5041900"/>
            <a:ext cx="698500" cy="889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4635500"/>
            <a:ext cx="5676900" cy="1790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500" y="4635500"/>
            <a:ext cx="5676900" cy="5080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752600" y="4686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업데이트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7900" y="58928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장바구니에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담긴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상태를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수정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삭제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39800" y="5321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장바구니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수정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삭제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83300" y="4711700"/>
            <a:ext cx="342900" cy="330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6197600" y="4775200"/>
            <a:ext cx="114300" cy="203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1700" y="6083300"/>
            <a:ext cx="698500" cy="889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47500" y="5956300"/>
            <a:ext cx="5676900" cy="17907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47500" y="5956300"/>
            <a:ext cx="5676900" cy="5080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2674600" y="60071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금액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899900" y="72136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선택된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관한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874500" y="66421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금액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확인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005300" y="6032500"/>
            <a:ext cx="342900" cy="330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119600" y="60960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주문하기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5700" y="3149600"/>
            <a:ext cx="5676900" cy="520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23600" y="3835400"/>
            <a:ext cx="660400" cy="88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7400" y="3721100"/>
            <a:ext cx="2705100" cy="24384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84000" y="3568700"/>
            <a:ext cx="5676900" cy="2387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0" y="35687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611100" y="36195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요약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23700" y="4826000"/>
            <a:ext cx="5435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가격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수량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표시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X-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버튼으로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제외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최종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결제하기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798300" y="42672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주문할려는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요약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929100" y="36576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043400" y="37084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37400" y="6172200"/>
            <a:ext cx="2705100" cy="990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42500" y="3708400"/>
            <a:ext cx="1206500" cy="24130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4000" y="4051300"/>
            <a:ext cx="558800" cy="88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4400" y="3924300"/>
            <a:ext cx="5676900" cy="18288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" y="3924300"/>
            <a:ext cx="5676900" cy="5080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841500" y="3987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66800" y="519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주문자의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배송지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전화번호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주소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입력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41400" y="4622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주문자의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정보를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입력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4013200"/>
            <a:ext cx="342900" cy="330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6286500" y="4076700"/>
            <a:ext cx="114300" cy="203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78600" y="6502400"/>
            <a:ext cx="558800" cy="889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1700" y="6375400"/>
            <a:ext cx="5676900" cy="18288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1700" y="6375400"/>
            <a:ext cx="5676900" cy="5080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828800" y="64389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결제수단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41400" y="76454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주문자의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결제수단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(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계좌이체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카드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일반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선택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16000" y="70739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주문자의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결제수단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선택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46800" y="6464300"/>
            <a:ext cx="342900" cy="330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6261100" y="65278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주문완료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800" y="2819400"/>
            <a:ext cx="6172200" cy="54991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25100" y="4254500"/>
            <a:ext cx="660400" cy="88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0" y="4178300"/>
            <a:ext cx="2705100" cy="1295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85500" y="3987800"/>
            <a:ext cx="5676900" cy="1790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85500" y="3987800"/>
            <a:ext cx="5676900" cy="5080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1912600" y="405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완료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37900" y="52451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주문내역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상세보기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삽입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112500" y="468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완료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3300" y="4076700"/>
            <a:ext cx="3429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6357600" y="414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5500" y="2476500"/>
            <a:ext cx="4927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주문내역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상세보기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7100" y="2971800"/>
            <a:ext cx="6172200" cy="5943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05700" y="3733800"/>
            <a:ext cx="3162300" cy="7366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55300" y="3759200"/>
            <a:ext cx="6604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15700" y="3492500"/>
            <a:ext cx="5676900" cy="1727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15700" y="3492500"/>
            <a:ext cx="5676900" cy="508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2242800" y="35560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주문정보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68100" y="46736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주문번호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주문일자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주문자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주문처리상태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42700" y="41910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73500" y="3581400"/>
            <a:ext cx="342900" cy="330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6687800" y="3644900"/>
            <a:ext cx="114300" cy="203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05700" y="4483100"/>
            <a:ext cx="3162300" cy="939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05700" y="5473700"/>
            <a:ext cx="3162300" cy="9398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05700" y="6451600"/>
            <a:ext cx="3162300" cy="1155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46900" y="4165600"/>
            <a:ext cx="558800" cy="889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70000" y="4038600"/>
            <a:ext cx="5676900" cy="17399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0000" y="4038600"/>
            <a:ext cx="5676900" cy="5080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2197100" y="41021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주문상품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09700" y="52451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택배사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송장번호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수량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84300" y="47371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주문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7800" y="4127500"/>
            <a:ext cx="342900" cy="330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6642100" y="4191000"/>
            <a:ext cx="114300" cy="2032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0700" y="5969000"/>
            <a:ext cx="660400" cy="88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41100" y="5702300"/>
            <a:ext cx="5676900" cy="1727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41100" y="5702300"/>
            <a:ext cx="5676900" cy="508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12268200" y="57531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결제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480800" y="68707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결제수단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할인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부가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결제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총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결제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금액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455400" y="63881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결제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98900" y="5778500"/>
            <a:ext cx="342900" cy="3302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6700500" y="5842000"/>
            <a:ext cx="114300" cy="2032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46900" y="6667500"/>
            <a:ext cx="558800" cy="88900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70000" y="6553200"/>
            <a:ext cx="5676900" cy="20828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0000" y="6553200"/>
            <a:ext cx="5676900" cy="508000"/>
          </a:xfrm>
          <a:prstGeom prst="rect">
            <a:avLst/>
          </a:prstGeom>
        </p:spPr>
      </p:pic>
      <p:sp>
        <p:nvSpPr>
          <p:cNvPr id="75" name="TextBox 75"/>
          <p:cNvSpPr txBox="1"/>
          <p:nvPr/>
        </p:nvSpPr>
        <p:spPr>
          <a:xfrm>
            <a:off x="2197100" y="66040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배송지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22400" y="7797800"/>
            <a:ext cx="5435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주문자의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수령지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우편번호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주소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휴대전화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배송사에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전달한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메세지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확인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97000" y="72390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배송지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7800" y="6629400"/>
            <a:ext cx="342900" cy="3302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6642100" y="66929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관심목록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800" y="2489200"/>
            <a:ext cx="5321300" cy="6172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25100" y="3695700"/>
            <a:ext cx="660400" cy="88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7800" y="3009900"/>
            <a:ext cx="3797300" cy="4483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85500" y="3416300"/>
            <a:ext cx="5676900" cy="1790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85500" y="3416300"/>
            <a:ext cx="5676900" cy="5080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1912600" y="3479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위시리스트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37900" y="46736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7A2D1B"/>
                </a:solidFill>
                <a:ea typeface="Pretendard SemiBold"/>
              </a:rPr>
              <a:t>♡-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사용해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위시리스트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상품을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추가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삭제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112500" y="4114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관심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목록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3300" y="3505200"/>
            <a:ext cx="3429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6357600" y="35687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5054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이벤트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메인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7400" y="3695700"/>
            <a:ext cx="7721600" cy="4686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1700" y="4343400"/>
            <a:ext cx="4953000" cy="4025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47400" y="4483100"/>
            <a:ext cx="660400" cy="88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07800" y="42037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07800" y="42037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534900" y="42672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747500" y="54610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현재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진행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중인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이벤트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제목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기간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내용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722100" y="49022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다양한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65600" y="42926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6967200" y="43561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502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이벤트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서브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8500" y="2120900"/>
            <a:ext cx="3987800" cy="7531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94600" y="6096000"/>
            <a:ext cx="2882900" cy="2247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94600" y="2387600"/>
            <a:ext cx="2882900" cy="158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07300" y="4013200"/>
            <a:ext cx="2882900" cy="129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74100" y="5346700"/>
            <a:ext cx="723900" cy="685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94600" y="8356600"/>
            <a:ext cx="2882900" cy="520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77500" y="2679700"/>
            <a:ext cx="304800" cy="88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90200" y="4140200"/>
            <a:ext cx="304800" cy="88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82300" y="2514600"/>
            <a:ext cx="6604000" cy="1803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82300" y="2514600"/>
            <a:ext cx="6604000" cy="5080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2166600" y="25781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163300" y="3746500"/>
            <a:ext cx="5892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이벤트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컨텐츠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214100" y="31877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67200" y="2603500"/>
            <a:ext cx="342900" cy="3302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7081500" y="2654300"/>
            <a:ext cx="1143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64400" y="5461000"/>
            <a:ext cx="1422400" cy="889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0400" y="5219700"/>
            <a:ext cx="6604000" cy="1714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0400" y="5219700"/>
            <a:ext cx="6604000" cy="5080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2044700" y="52705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스타일링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77900" y="6388100"/>
            <a:ext cx="5892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스타일링을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추천하며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해당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스타일링에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대한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설명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92200" y="58928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스타일링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설명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45300" y="5295900"/>
            <a:ext cx="342900" cy="3302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6959600" y="5359400"/>
            <a:ext cx="114300" cy="2032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77500" y="6210300"/>
            <a:ext cx="304800" cy="889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77500" y="8343900"/>
            <a:ext cx="304800" cy="889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782300" y="6083300"/>
            <a:ext cx="6604000" cy="23876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82300" y="6083300"/>
            <a:ext cx="6604000" cy="508000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2166600" y="61341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163300" y="7277100"/>
            <a:ext cx="58928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컨텐츠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2, 3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스타일링에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활용된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상품들에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대한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설명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클릭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해당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상품을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구매할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수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있는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17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7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214100" y="6756400"/>
            <a:ext cx="575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이벤트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67200" y="6159500"/>
            <a:ext cx="342900" cy="3302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7081500" y="62230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홈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5200" y="2349500"/>
            <a:ext cx="5791200" cy="7200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200" y="3187700"/>
            <a:ext cx="4025900" cy="521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8100" y="3505200"/>
            <a:ext cx="4953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3302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76100" y="3302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903200" y="3352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홈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15800" y="4559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배송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리뷰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&amp;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내용을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90400" y="3987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홈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3378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335500" y="3441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8100" y="3187700"/>
            <a:ext cx="1016000" cy="521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56300" y="5461000"/>
            <a:ext cx="444500" cy="88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400" y="5257800"/>
            <a:ext cx="5676900" cy="1739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5257800"/>
            <a:ext cx="5676900" cy="50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06500" y="532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9100" y="646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쇼핑정보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마이페이지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INFO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700" y="595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37200" y="5346700"/>
            <a:ext cx="342900" cy="330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5638800" y="541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5240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4191000"/>
            <a:ext cx="7620000" cy="1397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6794500"/>
            <a:ext cx="77851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1600" y="7620000"/>
            <a:ext cx="5651500" cy="381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04900" y="6946900"/>
            <a:ext cx="1574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600" b="0" i="0" u="none" strike="noStrike" spc="-400">
                <a:solidFill>
                  <a:srgbClr val="7A2D1B"/>
                </a:solidFill>
                <a:latin typeface="Pretendard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41600" y="6972300"/>
            <a:ext cx="4406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3800" b="0" i="0" u="none" strike="noStrike" spc="2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목적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70200" y="7645400"/>
            <a:ext cx="5143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검색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2900" y="7683500"/>
            <a:ext cx="266700" cy="254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051800" y="7734300"/>
            <a:ext cx="88900" cy="165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500" y="4114800"/>
            <a:ext cx="7785100" cy="1524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1600" y="4940300"/>
            <a:ext cx="5651500" cy="381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2900" y="5003800"/>
            <a:ext cx="266700" cy="25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051800" y="5054600"/>
            <a:ext cx="88900" cy="1651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17600" y="4254500"/>
            <a:ext cx="1574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600" b="0" i="0" u="none" strike="noStrike" spc="-400">
                <a:solidFill>
                  <a:srgbClr val="7A2D1B"/>
                </a:solidFill>
                <a:latin typeface="Pretendard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82900" y="4965700"/>
            <a:ext cx="4229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개발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동기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검색중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...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41600" y="4292600"/>
            <a:ext cx="4406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3800" b="0" i="0" u="none" strike="noStrike" spc="2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동기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83600" y="5524500"/>
            <a:ext cx="5080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800100" y="20955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 INDEX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>
                <a:solidFill>
                  <a:srgbClr val="7A2D1B"/>
                </a:solidFill>
                <a:latin typeface="Pretendard ExtraBold"/>
              </a:rPr>
              <a:t>INDEX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5500" y="2476500"/>
            <a:ext cx="402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프로젝트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개요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0" y="2667000"/>
            <a:ext cx="8191500" cy="69723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2667000"/>
            <a:ext cx="8191500" cy="596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78300" y="2781300"/>
            <a:ext cx="330200" cy="3302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6903700" y="2933700"/>
            <a:ext cx="266700" cy="254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6903700" y="2933700"/>
            <a:ext cx="266700" cy="25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40900" y="3594100"/>
            <a:ext cx="7010400" cy="55499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9118600" y="27051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26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7A2D1B"/>
                </a:solidFill>
                <a:ea typeface="Pretendard Bold"/>
              </a:rPr>
              <a:t>동기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867900" y="4025900"/>
            <a:ext cx="6756400" cy="453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현대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사회에서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웹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쇼핑이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필수적으로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점차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확대되고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있습니다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.</a:t>
            </a:r>
          </a:p>
          <a:p>
            <a:pPr lvl="1" algn="l">
              <a:lnSpc>
                <a:spcPct val="124499"/>
              </a:lnSpc>
            </a:pPr>
            <a:endParaRPr lang="en-US" sz="3000" b="0" i="0" u="none" strike="noStrike">
              <a:solidFill>
                <a:srgbClr val="7A2D1B"/>
              </a:solidFill>
              <a:latin typeface="Pretendard SemiBold"/>
            </a:endParaRP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웹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업데이트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부족으로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인해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사용자의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접근성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편의성이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떨어집니다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.</a:t>
            </a:r>
          </a:p>
          <a:p>
            <a:pPr lvl="1" algn="l">
              <a:lnSpc>
                <a:spcPct val="124499"/>
              </a:lnSpc>
            </a:pPr>
            <a:endParaRPr lang="en-US" sz="3000" b="0" i="0" u="none" strike="noStrike">
              <a:solidFill>
                <a:srgbClr val="7A2D1B"/>
              </a:solidFill>
              <a:latin typeface="Pretendard SemiBold"/>
            </a:endParaRP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편의성을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증대시켜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사용자들의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만족도를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올리고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싶습니다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문의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5200" y="2362200"/>
            <a:ext cx="5791200" cy="7200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200" y="3187700"/>
            <a:ext cx="4025900" cy="521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8100" y="3505200"/>
            <a:ext cx="4953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3302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76100" y="3302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903200" y="3352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문의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15800" y="4559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쓰기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입력란을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보여주며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등록이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가능하다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90400" y="3987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문의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쓰기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입력란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3378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335500" y="3441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8100" y="3187700"/>
            <a:ext cx="1016000" cy="521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56300" y="5461000"/>
            <a:ext cx="444500" cy="88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400" y="5257800"/>
            <a:ext cx="5676900" cy="1739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5257800"/>
            <a:ext cx="5676900" cy="50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06500" y="532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9100" y="646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쇼핑정보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마이페이지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INFO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700" y="595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37200" y="5346700"/>
            <a:ext cx="342900" cy="330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5638800" y="541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527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문의내역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 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5200" y="2362200"/>
            <a:ext cx="5791200" cy="7200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200" y="3187700"/>
            <a:ext cx="4025900" cy="521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8100" y="3505200"/>
            <a:ext cx="4953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3302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76100" y="3302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903200" y="3352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내역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15800" y="4559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내역을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90400" y="3987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문의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내역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3378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335500" y="3441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8100" y="3187700"/>
            <a:ext cx="1016000" cy="521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56300" y="5461000"/>
            <a:ext cx="444500" cy="88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400" y="5257800"/>
            <a:ext cx="5676900" cy="1739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5257800"/>
            <a:ext cx="5676900" cy="50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06500" y="532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9100" y="646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쇼핑정보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마이페이지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INFO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700" y="595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37200" y="5346700"/>
            <a:ext cx="342900" cy="330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5638800" y="541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527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고객센터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83300" y="2362200"/>
            <a:ext cx="5765800" cy="7150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200" y="3187700"/>
            <a:ext cx="4025900" cy="521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8100" y="3505200"/>
            <a:ext cx="4953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3302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76100" y="3302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903200" y="3352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고객센터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15800" y="4559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내역들을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90400" y="3987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고객센터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3378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335500" y="3441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8100" y="3187700"/>
            <a:ext cx="1016000" cy="521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56300" y="5461000"/>
            <a:ext cx="444500" cy="88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400" y="5257800"/>
            <a:ext cx="5676900" cy="1739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5257800"/>
            <a:ext cx="5676900" cy="50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06500" y="532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9100" y="646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쇼핑정보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마이페이지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INFO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700" y="595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37200" y="5346700"/>
            <a:ext cx="342900" cy="330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5638800" y="541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>
            <a:alphaModFix amt="89000"/>
          </a:blip>
          <a:stretch>
            <a:fillRect/>
          </a:stretch>
        </p:blipFill>
        <p:spPr>
          <a:xfrm>
            <a:off x="8153400" y="5295900"/>
            <a:ext cx="3048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89000"/>
          </a:blip>
          <a:stretch>
            <a:fillRect/>
          </a:stretch>
        </p:blipFill>
        <p:spPr>
          <a:xfrm>
            <a:off x="1054100" y="5295900"/>
            <a:ext cx="304800" cy="546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500" y="2476500"/>
            <a:ext cx="527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쿠폰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페이지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2362200"/>
            <a:ext cx="5753100" cy="7137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200" y="3187700"/>
            <a:ext cx="4025900" cy="521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8100" y="3505200"/>
            <a:ext cx="495300" cy="88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3302000"/>
            <a:ext cx="5676900" cy="179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76100" y="3302000"/>
            <a:ext cx="5676900" cy="508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903200" y="33528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쿠폰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15800" y="4559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회원의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보유한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쿠폰을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보여주고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주의사항도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같이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보여준다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90400" y="39878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보유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쿠폰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3378200"/>
            <a:ext cx="342900" cy="33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7335500" y="3441700"/>
            <a:ext cx="114300" cy="203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8100" y="3187700"/>
            <a:ext cx="1016000" cy="521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56300" y="5461000"/>
            <a:ext cx="444500" cy="88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400" y="5257800"/>
            <a:ext cx="5676900" cy="1739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5257800"/>
            <a:ext cx="5676900" cy="508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06500" y="53213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9100" y="6464300"/>
            <a:ext cx="5435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쇼핑정보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마이페이지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, INFO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15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5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700" y="5956300"/>
            <a:ext cx="5435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"1:1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  <a:r>
              <a:rPr lang="en-US" sz="2000" b="0" i="0" u="none" strike="noStrike">
                <a:solidFill>
                  <a:srgbClr val="7A2D1B"/>
                </a:solidFill>
                <a:latin typeface="Pretendard Bold"/>
              </a:rPr>
              <a:t>"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37200" y="5346700"/>
            <a:ext cx="342900" cy="330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5638800" y="5410200"/>
            <a:ext cx="1143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24257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09900" y="4229100"/>
            <a:ext cx="12230100" cy="914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17600" y="2082800"/>
            <a:ext cx="1828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NAVIGATION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5500" y="2476500"/>
            <a:ext cx="3632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네비게이션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NAVIGATION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22600" y="4241800"/>
            <a:ext cx="12230100" cy="914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51100" y="5041900"/>
            <a:ext cx="190500" cy="190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6400" y="5041900"/>
            <a:ext cx="190500" cy="190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51100" y="4152900"/>
            <a:ext cx="190500" cy="190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6400" y="4152900"/>
            <a:ext cx="190500" cy="190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6900" y="3962400"/>
            <a:ext cx="1231900" cy="279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3327400" y="3949700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200">
                <a:solidFill>
                  <a:srgbClr val="FFFFFF"/>
                </a:solidFill>
                <a:latin typeface="Chakra Petch SemiBold"/>
              </a:rPr>
              <a:t>Header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44800" y="6515100"/>
            <a:ext cx="5981700" cy="1841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4800" y="5930900"/>
            <a:ext cx="5981700" cy="5969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5800" y="6032500"/>
            <a:ext cx="419100" cy="406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8445500" y="6108700"/>
            <a:ext cx="139700" cy="2540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3200400" y="60452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GNB </a:t>
            </a:r>
            <a:r>
              <a:rPr 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모든</a:t>
            </a:r>
            <a:r>
              <a:rPr 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  <a:r>
              <a:rPr 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공통</a:t>
            </a:r>
            <a:r>
              <a:rPr 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060700" y="68961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2000" b="0" i="0" u="none" strike="noStrike" dirty="0">
                <a:solidFill>
                  <a:srgbClr val="A0694A"/>
                </a:solidFill>
                <a:ea typeface="Pretendard SemiBold"/>
              </a:rPr>
              <a:t>▶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정보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구조의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일관성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유지</a:t>
            </a:r>
          </a:p>
          <a:p>
            <a:pPr lvl="0" algn="l">
              <a:lnSpc>
                <a:spcPct val="181769"/>
              </a:lnSpc>
            </a:pPr>
            <a:r>
              <a:rPr lang="en-US" sz="2000" b="0" i="0" u="none" strike="noStrike" dirty="0">
                <a:solidFill>
                  <a:srgbClr val="A0694A"/>
                </a:solidFill>
                <a:ea typeface="Pretendard SemiBold"/>
              </a:rPr>
              <a:t>▷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사이트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전반에서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주요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콘텐츠로의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접근성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보장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61500" y="6515100"/>
            <a:ext cx="5981700" cy="1841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1500" y="5930900"/>
            <a:ext cx="5981700" cy="5969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2500" y="6032500"/>
            <a:ext cx="419100" cy="406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15062200" y="6108700"/>
            <a:ext cx="139700" cy="2540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9817100" y="6045200"/>
            <a:ext cx="347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300" dirty="0" err="1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검색창</a:t>
            </a:r>
            <a:r>
              <a:rPr lang="en-US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우측</a:t>
            </a:r>
            <a:r>
              <a:rPr lang="en-US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상단</a:t>
            </a:r>
            <a:r>
              <a:rPr lang="en-US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배치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677400" y="6896100"/>
            <a:ext cx="55753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2000" b="0" i="0" u="none" strike="noStrike" dirty="0">
                <a:solidFill>
                  <a:srgbClr val="A0694A"/>
                </a:solidFill>
                <a:ea typeface="Pretendard SemiBold"/>
              </a:rPr>
              <a:t>▶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상품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탐색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중심의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사용자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흐름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강화</a:t>
            </a:r>
          </a:p>
          <a:p>
            <a:pPr lvl="0" algn="l">
              <a:lnSpc>
                <a:spcPct val="181769"/>
              </a:lnSpc>
            </a:pPr>
            <a:r>
              <a:rPr lang="en-US" sz="2000" b="0" i="0" u="none" strike="noStrike" dirty="0">
                <a:solidFill>
                  <a:srgbClr val="A0694A"/>
                </a:solidFill>
                <a:ea typeface="Pretendard SemiBold"/>
              </a:rPr>
              <a:t>▷ CART &amp;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관심목록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Number-icon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으로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가독성</a:t>
            </a:r>
            <a:r>
              <a:rPr lang="en-US" sz="2000" b="0" i="0" u="none" strike="noStrike" dirty="0">
                <a:solidFill>
                  <a:srgbClr val="A0694A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A0694A"/>
                </a:solidFill>
                <a:ea typeface="Pretendard SemiBold"/>
              </a:rPr>
              <a:t>증가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모델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링크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모델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(Header)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로고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-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(Header)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회원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(Header)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73200" y="5270500"/>
            <a:ext cx="1600200" cy="5588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7100" y="6184900"/>
            <a:ext cx="2794000" cy="215900"/>
          </a:xfrm>
          <a:prstGeom prst="rect">
            <a:avLst/>
          </a:prstGeom>
          <a:effectLst>
            <a:outerShdw blurRad="448" dist="19585" dir="2700000">
              <a:srgbClr val="000000">
                <a:alpha val="50000"/>
              </a:srgbClr>
            </a:outerShdw>
          </a:effectLst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2500" y="6451600"/>
            <a:ext cx="2717800" cy="215900"/>
          </a:xfrm>
          <a:prstGeom prst="rect">
            <a:avLst/>
          </a:prstGeom>
          <a:effectLst>
            <a:outerShdw blurRad="467" dist="19998" dir="2700000">
              <a:srgbClr val="000000">
                <a:alpha val="50000"/>
              </a:srgbClr>
            </a:outerShdw>
          </a:effectLst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52600" y="6896100"/>
            <a:ext cx="1117600" cy="7747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7100" y="8064500"/>
            <a:ext cx="2768600" cy="1905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93900" y="8788400"/>
            <a:ext cx="584200" cy="508000"/>
          </a:xfrm>
          <a:prstGeom prst="rect">
            <a:avLst/>
          </a:prstGeom>
        </p:spPr>
      </p:pic>
      <p:sp>
        <p:nvSpPr>
          <p:cNvPr id="83" name="TextBox 83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(Header)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좌우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슬라이드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넘기기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모델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74900" y="5295900"/>
            <a:ext cx="304800" cy="5080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2300" y="5295900"/>
            <a:ext cx="304800" cy="5080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82800" y="6197600"/>
            <a:ext cx="469900" cy="431800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추가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삭제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이미지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SNS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링크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(Footer)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서비스가입사실확인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(Footer)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8" name="Picture 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97000" y="7035800"/>
            <a:ext cx="1828800" cy="4826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7300" y="7937500"/>
            <a:ext cx="2133600" cy="4445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4100" y="8928100"/>
            <a:ext cx="2514600" cy="241300"/>
          </a:xfrm>
          <a:prstGeom prst="rect">
            <a:avLst/>
          </a:prstGeom>
        </p:spPr>
      </p:pic>
      <p:sp>
        <p:nvSpPr>
          <p:cNvPr id="83" name="TextBox 83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추가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삭제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(Footer)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바로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담기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추가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색상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사이즈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선택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70000" y="5257800"/>
            <a:ext cx="2032000" cy="5715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95400" y="6134100"/>
            <a:ext cx="1993900" cy="5588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0800" y="7023100"/>
            <a:ext cx="1981200" cy="5588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0600" y="8039100"/>
            <a:ext cx="2616200" cy="2540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81200" y="8788400"/>
            <a:ext cx="508000" cy="4826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체크박스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국내배송상품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보기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해외배송상품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목록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보기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수량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증가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하락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수량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증가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/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하락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변경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완료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900" y="5257800"/>
            <a:ext cx="1917700" cy="5969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58900" y="6108700"/>
            <a:ext cx="1905000" cy="5969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66900" y="7048500"/>
            <a:ext cx="889000" cy="4445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43100" y="7899400"/>
            <a:ext cx="749300" cy="4699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51000" y="8813800"/>
            <a:ext cx="1320800" cy="4318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선택한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장바구니에서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삭제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선택한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해외배송상품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-5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있는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모두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있는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선택된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모두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메인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이동하는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장바구니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2200" y="5359400"/>
            <a:ext cx="2489200" cy="3683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6108700"/>
            <a:ext cx="1841500" cy="5969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9700" y="6985000"/>
            <a:ext cx="1790700" cy="5842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35100" y="7848600"/>
            <a:ext cx="1752600" cy="5715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6500" y="8851900"/>
            <a:ext cx="2209800" cy="3429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우편번호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검색하는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5240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700" y="6858000"/>
            <a:ext cx="7620000" cy="139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500" y="4114800"/>
            <a:ext cx="7785100" cy="1524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6794500"/>
            <a:ext cx="7785100" cy="1524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1600" y="7620000"/>
            <a:ext cx="56515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2900" y="7683500"/>
            <a:ext cx="266700" cy="254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051800" y="7734300"/>
            <a:ext cx="88900" cy="1651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04900" y="6946900"/>
            <a:ext cx="1574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600" b="0" i="0" u="none" strike="noStrike" spc="-400">
                <a:solidFill>
                  <a:srgbClr val="7A2D1B"/>
                </a:solidFill>
                <a:latin typeface="Pretendard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41600" y="6972300"/>
            <a:ext cx="4406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3800" b="0" i="0" u="none" strike="noStrike" spc="2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목적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70200" y="7645400"/>
            <a:ext cx="5143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개발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목적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검색중</a:t>
            </a:r>
            <a:r>
              <a:rPr lang="en-US" sz="1800" b="0" i="0" u="none" strike="noStrike">
                <a:solidFill>
                  <a:srgbClr val="7A2D1B"/>
                </a:solidFill>
                <a:latin typeface="Pretendard SemiBold"/>
              </a:rPr>
              <a:t> ...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09000" y="8216900"/>
            <a:ext cx="508000" cy="508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1600" y="4940300"/>
            <a:ext cx="5651500" cy="3810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2900" y="5003800"/>
            <a:ext cx="266700" cy="254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051800" y="5054600"/>
            <a:ext cx="88900" cy="1651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117600" y="4254500"/>
            <a:ext cx="1574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600" b="0" i="0" u="none" strike="noStrike" spc="-400">
                <a:solidFill>
                  <a:srgbClr val="7A2D1B"/>
                </a:solidFill>
                <a:latin typeface="Pretendard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882900" y="4965700"/>
            <a:ext cx="4229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SemiBold"/>
              </a:rPr>
              <a:t>검색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41600" y="4292600"/>
            <a:ext cx="4406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3800" b="0" i="0" u="none" strike="noStrike" spc="2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3800" b="0" i="0" u="none" strike="noStrike" spc="200">
                <a:solidFill>
                  <a:srgbClr val="7A2D1B"/>
                </a:solidFill>
                <a:ea typeface="Pretendard Bold"/>
              </a:rPr>
              <a:t>동기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00100" y="20955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 INDEX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>
                <a:solidFill>
                  <a:srgbClr val="7A2D1B"/>
                </a:solidFill>
                <a:latin typeface="Pretendard ExtraBold"/>
              </a:rPr>
              <a:t>INDEX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5500" y="2476500"/>
            <a:ext cx="402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프로젝트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개요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0" y="2781300"/>
            <a:ext cx="8191500" cy="30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2781300"/>
            <a:ext cx="8191500" cy="5969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78300" y="2895600"/>
            <a:ext cx="330200" cy="3302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6903700" y="3048000"/>
            <a:ext cx="266700" cy="25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6903700" y="3048000"/>
            <a:ext cx="266700" cy="25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40900" y="3708400"/>
            <a:ext cx="7010400" cy="17399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9118600" y="28194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7A2D1B"/>
                </a:solidFill>
                <a:ea typeface="Pretendard Bold"/>
              </a:rPr>
              <a:t>개발</a:t>
            </a:r>
            <a:r>
              <a:rPr lang="en-US" sz="26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7A2D1B"/>
                </a:solidFill>
                <a:ea typeface="Pretendard Bold"/>
              </a:rPr>
              <a:t>목적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867900" y="3987800"/>
            <a:ext cx="6756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쇼핑몰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웹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사이트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제작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활용</a:t>
            </a:r>
          </a:p>
          <a:p>
            <a:pPr marL="342900" lvl="0" indent="-342900" algn="l">
              <a:lnSpc>
                <a:spcPct val="124499"/>
              </a:lnSpc>
              <a:buClr>
                <a:srgbClr val="7A2D1B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접근성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편의성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증대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(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웹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기능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7A2D1B"/>
                </a:solidFill>
                <a:ea typeface="Pretendard SemiBold"/>
              </a:rPr>
              <a:t>확대</a:t>
            </a:r>
            <a:r>
              <a:rPr lang="en-US" sz="30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주문하기에서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제외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시키는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사용가능한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쿠폰선택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팝업을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띄우는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최종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결제하기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직전에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주문완료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안내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2000" y="5295900"/>
            <a:ext cx="508000" cy="5080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19200" y="6261100"/>
            <a:ext cx="2235200" cy="3429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2700" y="7086600"/>
            <a:ext cx="2057400" cy="3556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4900" y="7937500"/>
            <a:ext cx="2425700" cy="419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32000" y="8775700"/>
            <a:ext cx="571500" cy="4953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정보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가리기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구매후기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주문내역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쿠폰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상품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리뷰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멤버쉽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등급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01800" y="5321300"/>
            <a:ext cx="1219200" cy="4826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00200" y="6197600"/>
            <a:ext cx="1447800" cy="4318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87500" y="7061200"/>
            <a:ext cx="1473200" cy="419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73200" y="7988300"/>
            <a:ext cx="1689100" cy="3302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58900" y="8839200"/>
            <a:ext cx="1841500" cy="3683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쇼핑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정보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동일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-8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나의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회원정보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쿠폰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동일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고객센터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동일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공지사항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회사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,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채용정보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등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각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동일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66900" y="5232400"/>
            <a:ext cx="889000" cy="6223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6900" y="6070600"/>
            <a:ext cx="889000" cy="6604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79600" y="6959600"/>
            <a:ext cx="774700" cy="6350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17700" y="7823200"/>
            <a:ext cx="698500" cy="673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73200" y="8826500"/>
            <a:ext cx="1562100" cy="4064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페이지로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관련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동일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홈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-9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건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유형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선택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체크박스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7162800"/>
            <a:ext cx="203200" cy="203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7213600"/>
            <a:ext cx="127000" cy="1270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4368800" y="70866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사진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첨부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추가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039100"/>
            <a:ext cx="203200" cy="2032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077200"/>
            <a:ext cx="127000" cy="127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4368800" y="7950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등록하기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8928100"/>
            <a:ext cx="203200" cy="2032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8966200"/>
            <a:ext cx="127000" cy="127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7800" y="5308600"/>
            <a:ext cx="1752600" cy="4953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09700" y="6172200"/>
            <a:ext cx="1739900" cy="2667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19200" y="6489700"/>
            <a:ext cx="2082800" cy="2540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06600" y="6946900"/>
            <a:ext cx="584200" cy="6477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12900" y="7899400"/>
            <a:ext cx="1447800" cy="4699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73200" y="8801100"/>
            <a:ext cx="1625600" cy="444500"/>
          </a:xfrm>
          <a:prstGeom prst="rect">
            <a:avLst/>
          </a:prstGeom>
        </p:spPr>
      </p:pic>
      <p:sp>
        <p:nvSpPr>
          <p:cNvPr id="83" name="TextBox 83"/>
          <p:cNvSpPr txBox="1"/>
          <p:nvPr/>
        </p:nvSpPr>
        <p:spPr>
          <a:xfrm>
            <a:off x="4368800" y="88392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이동하기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      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267200"/>
            <a:ext cx="163068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" y="2057400"/>
            <a:ext cx="23622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3644900"/>
            <a:ext cx="16306800" cy="469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00500" y="3708400"/>
            <a:ext cx="3429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6814800" y="3771900"/>
            <a:ext cx="114300" cy="20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0" y="4229100"/>
            <a:ext cx="16319500" cy="524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105400"/>
            <a:ext cx="163068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5969000"/>
            <a:ext cx="16306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6845300"/>
            <a:ext cx="1630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7708900"/>
            <a:ext cx="163068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500" y="8585200"/>
            <a:ext cx="163068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193800" y="6756400"/>
            <a:ext cx="5207000" cy="254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5448300"/>
            <a:ext cx="203200" cy="20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5486400"/>
            <a:ext cx="127000" cy="12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구성요소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368800" y="5359400"/>
            <a:ext cx="1257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이동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(1:1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문의내역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800" y="2082800"/>
            <a:ext cx="1866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5700" y="3695700"/>
            <a:ext cx="582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구성요소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7A2D1B"/>
                </a:solidFill>
                <a:ea typeface="Pretendard SemiBold"/>
              </a:rPr>
              <a:t>정의</a:t>
            </a:r>
            <a:r>
              <a:rPr lang="en-US" sz="2000" b="0" i="0" u="none" strike="noStrike">
                <a:solidFill>
                  <a:srgbClr val="7A2D1B"/>
                </a:solidFill>
                <a:latin typeface="Pretendard SemiBold"/>
              </a:rPr>
              <a:t>-10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6700" y="4457700"/>
            <a:ext cx="153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버튼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2700" y="4457700"/>
            <a:ext cx="8496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A2D1B"/>
                </a:solidFill>
                <a:ea typeface="Pretendard Bold"/>
              </a:rPr>
              <a:t>설정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COMPONENT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4140200"/>
            <a:ext cx="203200" cy="203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41402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9359900"/>
            <a:ext cx="2032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5700" y="9359900"/>
            <a:ext cx="203200" cy="203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4152900"/>
            <a:ext cx="203200" cy="203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30700" y="9372600"/>
            <a:ext cx="203200" cy="2032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5100" y="6311900"/>
            <a:ext cx="203200" cy="20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25900" y="6350000"/>
            <a:ext cx="127000" cy="1270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4368800" y="6223000"/>
            <a:ext cx="1272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쿠폰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번호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등록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버튼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(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쿠폰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7A2D1B"/>
                </a:solidFill>
                <a:ea typeface="Pretendard SemiBold"/>
              </a:rPr>
              <a:t>페이지</a:t>
            </a:r>
            <a:r>
              <a:rPr lang="en-US" sz="2100" b="0" i="0" u="none" strike="noStrike">
                <a:solidFill>
                  <a:srgbClr val="7A2D1B"/>
                </a:solidFill>
                <a:latin typeface="Pretendard SemiBold"/>
              </a:rPr>
              <a:t>)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85900" y="5334000"/>
            <a:ext cx="1651000" cy="4445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4800" y="6146800"/>
            <a:ext cx="1371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3644900"/>
            <a:ext cx="163068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4102100"/>
            <a:ext cx="163068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" y="8216900"/>
            <a:ext cx="4851400" cy="1270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438400" y="8572500"/>
            <a:ext cx="1625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레이아웃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800" y="8204200"/>
            <a:ext cx="11112500" cy="1270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" y="6883400"/>
            <a:ext cx="4851400" cy="1270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438400" y="7239000"/>
            <a:ext cx="1625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해상도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9800" y="6870700"/>
            <a:ext cx="11112500" cy="1270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" y="5549900"/>
            <a:ext cx="4851400" cy="1270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222500" y="5905500"/>
            <a:ext cx="2057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웹브라우저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800" y="5537200"/>
            <a:ext cx="11112500" cy="1270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9800" y="4203700"/>
            <a:ext cx="11112500" cy="1270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" y="4203700"/>
            <a:ext cx="4851400" cy="1270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438400" y="4572000"/>
            <a:ext cx="1625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7A2D1B"/>
                </a:solidFill>
                <a:latin typeface="Pretendard Bold"/>
              </a:rPr>
              <a:t>PC/OS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25500" y="24765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구동환경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922000" y="36830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7A2D1B"/>
                </a:solidFill>
                <a:ea typeface="Pretendard Bold"/>
              </a:rPr>
              <a:t>내용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67000" y="3683000"/>
            <a:ext cx="1155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7A2D1B"/>
                </a:solidFill>
                <a:ea typeface="Pretendard Bold"/>
              </a:rPr>
              <a:t>항목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>
                <a:solidFill>
                  <a:srgbClr val="7A2D1B"/>
                </a:solidFill>
                <a:latin typeface="Pretendard ExtraBold"/>
              </a:rPr>
              <a:t>INDEX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388100" y="4559300"/>
            <a:ext cx="1059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윈도우</a:t>
            </a:r>
            <a:r>
              <a:rPr lang="en-US" sz="2900" b="0" i="0" u="none" strike="noStrike">
                <a:solidFill>
                  <a:srgbClr val="7A2D1B"/>
                </a:solidFill>
                <a:latin typeface="Pretendard Bold"/>
              </a:rPr>
              <a:t>(Windows)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311900" y="5905500"/>
            <a:ext cx="1059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크롬</a:t>
            </a:r>
            <a:r>
              <a:rPr lang="en-US" sz="2900" b="0" i="0" u="none" strike="noStrike">
                <a:solidFill>
                  <a:srgbClr val="7A2D1B"/>
                </a:solidFill>
                <a:latin typeface="Pretendard Bold"/>
              </a:rPr>
              <a:t>(Chrome)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311900" y="7239000"/>
            <a:ext cx="1059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7A2D1B"/>
                </a:solidFill>
                <a:latin typeface="Pretendard Bold"/>
              </a:rPr>
              <a:t>1920x1080(px)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311900" y="8572500"/>
            <a:ext cx="1059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7A2D1B"/>
                </a:solidFill>
                <a:ea typeface="Pretendard Bold"/>
              </a:rPr>
              <a:t>화면구조</a:t>
            </a:r>
            <a:r>
              <a:rPr lang="en-US" sz="2900" b="0" i="0" u="none" strike="noStrike">
                <a:solidFill>
                  <a:srgbClr val="7A2D1B"/>
                </a:solidFill>
                <a:latin typeface="Pretendard Bold"/>
              </a:rPr>
              <a:t>,  Header,  Navigation,  ContentsArea,  footer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800" y="2057400"/>
            <a:ext cx="1524000" cy="3556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800100" y="20955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 INDEX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로고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제작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’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HISTORY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로고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제작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’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폰트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HISTORY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34200" y="3263900"/>
            <a:ext cx="7861300" cy="5842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4200" y="3276600"/>
            <a:ext cx="7861300" cy="596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25600" y="3416300"/>
            <a:ext cx="330200" cy="330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4363700" y="3568700"/>
            <a:ext cx="2667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4363700" y="3568700"/>
            <a:ext cx="266700" cy="254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8585200" y="33401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폰트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’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331200" y="4699000"/>
            <a:ext cx="54229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피그마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(Fiqma) </a:t>
            </a:r>
          </a:p>
          <a:p>
            <a:pPr lvl="0" algn="ctr">
              <a:lnSpc>
                <a:spcPct val="1660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폰트</a:t>
            </a:r>
          </a:p>
          <a:p>
            <a:pPr lvl="0" algn="ctr">
              <a:lnSpc>
                <a:spcPct val="1660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- Inter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-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로고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제작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’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색상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HISTORY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LAYOUT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34200" y="3263900"/>
            <a:ext cx="7861300" cy="5842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46900" y="3289300"/>
            <a:ext cx="7861300" cy="596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8300" y="3416300"/>
            <a:ext cx="330200" cy="330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4363700" y="3568700"/>
            <a:ext cx="2667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4363700" y="3568700"/>
            <a:ext cx="266700" cy="254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8597900" y="3352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폰트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’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331200" y="4699000"/>
            <a:ext cx="54229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피그마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(Fiqma) </a:t>
            </a:r>
          </a:p>
          <a:p>
            <a:pPr lvl="0" algn="ctr">
              <a:lnSpc>
                <a:spcPct val="1660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폰트</a:t>
            </a:r>
          </a:p>
          <a:p>
            <a:pPr lvl="0" algn="ctr">
              <a:lnSpc>
                <a:spcPct val="1660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- Inter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-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0100" y="2946400"/>
            <a:ext cx="7861300" cy="67818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40100" y="2959100"/>
            <a:ext cx="7861300" cy="5969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1500" y="3098800"/>
            <a:ext cx="330200" cy="3302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0769600" y="3251200"/>
            <a:ext cx="266700" cy="25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0769600" y="3251200"/>
            <a:ext cx="266700" cy="254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4991100" y="30226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‘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색상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 (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약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 60</a:t>
            </a:r>
            <a:r>
              <a:rPr lang="ko-KR" sz="2500" b="0" i="0" u="none" strike="noStrike">
                <a:solidFill>
                  <a:srgbClr val="7A2D1B"/>
                </a:solidFill>
                <a:ea typeface="Pretendard Bold"/>
              </a:rPr>
              <a:t>개</a:t>
            </a:r>
            <a:r>
              <a:rPr lang="en-US" sz="2500" b="0" i="0" u="none" strike="noStrike">
                <a:solidFill>
                  <a:srgbClr val="7A2D1B"/>
                </a:solidFill>
                <a:latin typeface="Pretendard Bold"/>
              </a:rPr>
              <a:t>)’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3733800"/>
            <a:ext cx="3975100" cy="57785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97500" y="3835400"/>
            <a:ext cx="1409700" cy="56134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1800" y="3835400"/>
            <a:ext cx="1143000" cy="56134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99400" y="3835400"/>
            <a:ext cx="1244600" cy="21336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3900" y="5664200"/>
            <a:ext cx="12217400" cy="914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8500" y="5664200"/>
            <a:ext cx="12230100" cy="914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64643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2300" y="6464300"/>
            <a:ext cx="190500" cy="190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9700" y="5588000"/>
            <a:ext cx="190500" cy="190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0" y="5588000"/>
            <a:ext cx="190500" cy="190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레이아웃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 - </a:t>
            </a:r>
            <a:r>
              <a:rPr lang="ko-KR" sz="5000" b="0" i="0" u="none" strike="noStrike" spc="10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5000" b="0" i="0" u="none" strike="noStrike" spc="100">
                <a:solidFill>
                  <a:srgbClr val="7A2D1B"/>
                </a:solidFill>
                <a:latin typeface="Pretendard Bold"/>
              </a:rPr>
              <a:t>(Header)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95100" y="5715000"/>
            <a:ext cx="2247900" cy="177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12268200" y="5461000"/>
            <a:ext cx="444500" cy="88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95100" y="4737100"/>
            <a:ext cx="1828800" cy="4953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1798300" y="4813300"/>
            <a:ext cx="1524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회원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메뉴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1900" y="5765800"/>
            <a:ext cx="1054100" cy="3810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7835900" y="5473700"/>
            <a:ext cx="520700" cy="889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21600" y="4724400"/>
            <a:ext cx="762000" cy="4953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7861300" y="4800600"/>
            <a:ext cx="46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32300" y="6311900"/>
            <a:ext cx="6819900" cy="203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7823200" y="6731000"/>
            <a:ext cx="520700" cy="88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23100" y="7099300"/>
            <a:ext cx="2146300" cy="4953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7112000" y="7175500"/>
            <a:ext cx="1968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상품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관련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메뉴바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509500" y="5956300"/>
            <a:ext cx="1054100" cy="215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2623800" y="6540500"/>
            <a:ext cx="812800" cy="88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71400" y="7099300"/>
            <a:ext cx="1143000" cy="4953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12623800" y="7175500"/>
            <a:ext cx="838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검색바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601700" y="5956300"/>
            <a:ext cx="203200" cy="1905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792200" y="5994400"/>
            <a:ext cx="736600" cy="889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592300" y="5791200"/>
            <a:ext cx="1993900" cy="4953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14744700" y="5867400"/>
            <a:ext cx="170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관심목록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아이콘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6300" y="5321300"/>
            <a:ext cx="115189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5308600"/>
            <a:ext cx="11518900" cy="222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76300" y="74422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74168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3600" y="52197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5219700"/>
            <a:ext cx="190500" cy="190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75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INDEX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레이아웃</a:t>
            </a:r>
            <a:r>
              <a:rPr lang="en-US" sz="5000" b="0" i="0" u="none" strike="noStrike" spc="100" dirty="0">
                <a:solidFill>
                  <a:srgbClr val="7A2D1B"/>
                </a:solidFill>
                <a:latin typeface="Pretendard Bold"/>
              </a:rPr>
              <a:t> – </a:t>
            </a:r>
            <a:r>
              <a:rPr lang="ko-KR" altLang="en-US" sz="5000" b="0" i="0" u="none" strike="noStrike" spc="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en-US" sz="5000" b="0" i="0" u="none" strike="noStrike" spc="100" dirty="0">
                <a:solidFill>
                  <a:srgbClr val="7A2D1B"/>
                </a:solidFill>
                <a:latin typeface="Pretendard Bold"/>
              </a:rPr>
              <a:t>(footer)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89200" y="711200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TITLE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292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HISTORY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9200" y="7112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COMPONENT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Pretendard Bold"/>
              </a:rPr>
              <a:t>LAYOUT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40500" y="711200"/>
            <a:ext cx="1397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1" i="0" u="sng" strike="noStrike" spc="-100">
                <a:solidFill>
                  <a:srgbClr val="7A2D1B"/>
                </a:solidFill>
                <a:latin typeface="Pretendard Medium"/>
              </a:rPr>
              <a:t>LAYOUT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51800" y="711200"/>
            <a:ext cx="182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A0694A"/>
                </a:solidFill>
                <a:latin typeface="Pretendard Medium"/>
              </a:rPr>
              <a:t>NAVIGATION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0700" y="5740400"/>
            <a:ext cx="3327400" cy="965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32600" y="5740400"/>
            <a:ext cx="2146300" cy="736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4343400" y="5334000"/>
            <a:ext cx="749300" cy="88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7000" y="4419600"/>
            <a:ext cx="1574800" cy="4953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38600" y="4495800"/>
            <a:ext cx="135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사업자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2600" y="6502400"/>
            <a:ext cx="1358900" cy="419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7099300" y="7289800"/>
            <a:ext cx="812800" cy="88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43700" y="7810500"/>
            <a:ext cx="1511300" cy="4953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6985000" y="78994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은행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28300" y="6096000"/>
            <a:ext cx="2374900" cy="596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903200" y="6324600"/>
            <a:ext cx="1041400" cy="8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20800" y="6121400"/>
            <a:ext cx="2501900" cy="4953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4173200" y="6197600"/>
            <a:ext cx="220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서비스가입사실확인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7493000" y="5321300"/>
            <a:ext cx="762000" cy="88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99300" y="4406900"/>
            <a:ext cx="1574800" cy="4953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7188200" y="4495800"/>
            <a:ext cx="135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문의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정보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28300" y="5778500"/>
            <a:ext cx="800100" cy="254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-5400000">
            <a:off x="10541000" y="5359400"/>
            <a:ext cx="762000" cy="88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15600" y="4445000"/>
            <a:ext cx="825500" cy="495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98800" y="7289800"/>
            <a:ext cx="1943100" cy="2286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0579100" y="45339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SNS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3937000" y="7632700"/>
            <a:ext cx="279400" cy="88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57500" y="7899400"/>
            <a:ext cx="2438400" cy="4953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3086100" y="7988300"/>
            <a:ext cx="2006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기타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&amp;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센터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메뉴바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41000" y="7289800"/>
            <a:ext cx="2844800" cy="2286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1823700" y="7632700"/>
            <a:ext cx="279400" cy="889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201400" y="7899400"/>
            <a:ext cx="1524000" cy="4953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11315700" y="7988300"/>
            <a:ext cx="1333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저작권</a:t>
            </a:r>
            <a:r>
              <a:rPr lang="en-US" sz="1800" b="0" i="0" u="none" strike="noStrike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1800" b="0" i="0" u="none" strike="noStrike">
                <a:solidFill>
                  <a:srgbClr val="7A2D1B"/>
                </a:solidFill>
                <a:ea typeface="Pretendard Bold"/>
              </a:rPr>
              <a:t>표시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1771</Words>
  <Application>Microsoft Office PowerPoint</Application>
  <PresentationFormat>사용자 지정</PresentationFormat>
  <Paragraphs>590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Pretendard ExtraBold</vt:lpstr>
      <vt:lpstr>Calibri</vt:lpstr>
      <vt:lpstr>Pretendard SemiBold</vt:lpstr>
      <vt:lpstr>Pretendard Bold</vt:lpstr>
      <vt:lpstr>Chakra Petch SemiBold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TeaHyun Yun</cp:lastModifiedBy>
  <cp:revision>2</cp:revision>
  <dcterms:created xsi:type="dcterms:W3CDTF">2006-08-16T00:00:00Z</dcterms:created>
  <dcterms:modified xsi:type="dcterms:W3CDTF">2025-07-13T10:26:11Z</dcterms:modified>
</cp:coreProperties>
</file>